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52" r:id="rId4"/>
  </p:sldMasterIdLst>
  <p:notesMasterIdLst>
    <p:notesMasterId r:id="rId15"/>
  </p:notesMasterIdLst>
  <p:handoutMasterIdLst>
    <p:handoutMasterId r:id="rId16"/>
  </p:handoutMasterIdLst>
  <p:sldIdLst>
    <p:sldId id="261" r:id="rId5"/>
    <p:sldId id="272" r:id="rId6"/>
    <p:sldId id="274" r:id="rId7"/>
    <p:sldId id="282" r:id="rId8"/>
    <p:sldId id="275" r:id="rId9"/>
    <p:sldId id="276" r:id="rId10"/>
    <p:sldId id="278" r:id="rId11"/>
    <p:sldId id="279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75"/>
  </p:normalViewPr>
  <p:slideViewPr>
    <p:cSldViewPr snapToGrid="0" snapToObjects="1">
      <p:cViewPr varScale="1">
        <p:scale>
          <a:sx n="86" d="100"/>
          <a:sy n="86" d="100"/>
        </p:scale>
        <p:origin x="4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7/17/2020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6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6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7/17/2020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orlando.net/Government-General/Neighborhoods/dpx3-qjr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sushi&#10;&#10;Description automatically generated">
            <a:extLst>
              <a:ext uri="{FF2B5EF4-FFF2-40B4-BE49-F238E27FC236}">
                <a16:creationId xmlns:a16="http://schemas.microsoft.com/office/drawing/2014/main" id="{C3AB8C38-7232-4437-913B-00133BBD54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126" r="9090" b="3131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8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81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2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 txBox="1">
            <a:spLocks/>
          </p:cNvSpPr>
          <p:nvPr/>
        </p:nvSpPr>
        <p:spPr>
          <a:xfrm>
            <a:off x="1112520" y="2593983"/>
            <a:ext cx="9966960" cy="301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82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Battle of Neighborhoods – SUSHI RESTAURANT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474072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2800" smtClean="0"/>
              <a:pPr>
                <a:spcAft>
                  <a:spcPts val="600"/>
                </a:spcAft>
              </a:pPr>
              <a:t>1</a:t>
            </a:fld>
            <a:endParaRPr lang="en-US" sz="2800"/>
          </a:p>
        </p:txBody>
      </p:sp>
      <p:sp>
        <p:nvSpPr>
          <p:cNvPr id="6" name="TextBox 5"/>
          <p:cNvSpPr txBox="1"/>
          <p:nvPr/>
        </p:nvSpPr>
        <p:spPr>
          <a:xfrm>
            <a:off x="1157960" y="5916922"/>
            <a:ext cx="311039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Applied Capstone Project 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- Jahnavi Sandhya</a:t>
            </a:r>
          </a:p>
        </p:txBody>
      </p:sp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7744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62075"/>
            <a:ext cx="10058400" cy="4810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Based on the analysis the client should start their Sushi Restaurants in the following three neighborhoods,</a:t>
            </a:r>
          </a:p>
          <a:p>
            <a:pPr lvl="1"/>
            <a:r>
              <a:rPr lang="en-US" dirty="0"/>
              <a:t>Memorial</a:t>
            </a:r>
          </a:p>
          <a:p>
            <a:pPr lvl="1"/>
            <a:r>
              <a:rPr lang="en-US" dirty="0"/>
              <a:t>Third Ward</a:t>
            </a:r>
          </a:p>
          <a:p>
            <a:pPr lvl="1"/>
            <a:r>
              <a:rPr lang="en-US" dirty="0"/>
              <a:t>Medical Center</a:t>
            </a:r>
          </a:p>
          <a:p>
            <a:r>
              <a:rPr lang="en-US" dirty="0"/>
              <a:t>Upon further analysis, the client can also do business in the next three neighborhoods,</a:t>
            </a:r>
          </a:p>
          <a:p>
            <a:pPr lvl="1"/>
            <a:r>
              <a:rPr lang="en-US" dirty="0"/>
              <a:t>Wayside</a:t>
            </a:r>
          </a:p>
          <a:p>
            <a:pPr lvl="1"/>
            <a:r>
              <a:rPr lang="en-US" dirty="0"/>
              <a:t>Museum District</a:t>
            </a:r>
          </a:p>
          <a:p>
            <a:pPr lvl="1"/>
            <a:r>
              <a:rPr lang="en-US" dirty="0" err="1"/>
              <a:t>Pembertown</a:t>
            </a:r>
            <a:endParaRPr lang="en-US" dirty="0"/>
          </a:p>
          <a:p>
            <a:pPr lvl="0"/>
            <a:r>
              <a:rPr lang="en-US" dirty="0"/>
              <a:t>Limitations,</a:t>
            </a:r>
          </a:p>
          <a:p>
            <a:pPr lvl="1"/>
            <a:r>
              <a:rPr lang="en-US" dirty="0" err="1"/>
              <a:t>Geopy</a:t>
            </a:r>
            <a:r>
              <a:rPr lang="en-US" dirty="0"/>
              <a:t> could not yield the results for all the super neighborhoods in Orlando which were excluded from the data and few of the other neighborhoods have the same co-ordinates which could mean that the neighborhoods are close to each other or the </a:t>
            </a:r>
            <a:r>
              <a:rPr lang="en-US" dirty="0" err="1"/>
              <a:t>Geopy</a:t>
            </a:r>
            <a:r>
              <a:rPr lang="en-US" dirty="0"/>
              <a:t> is producing faulty co-ordinates</a:t>
            </a:r>
          </a:p>
          <a:p>
            <a:pPr lvl="1"/>
            <a:r>
              <a:rPr lang="en-US" dirty="0"/>
              <a:t>Accuracy of venues purely depends on Foursquare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2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976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9848" y="1614196"/>
            <a:ext cx="10058400" cy="4558004"/>
          </a:xfrm>
        </p:spPr>
        <p:txBody>
          <a:bodyPr/>
          <a:lstStyle/>
          <a:p>
            <a:r>
              <a:rPr lang="en-US" dirty="0"/>
              <a:t>Suggest top three neighborhoods to kick start a Sushi Restaurant with Japanese Cuisine</a:t>
            </a:r>
          </a:p>
          <a:p>
            <a:r>
              <a:rPr lang="en-US" dirty="0"/>
              <a:t>Target Customers </a:t>
            </a:r>
          </a:p>
          <a:p>
            <a:pPr lvl="1"/>
            <a:r>
              <a:rPr lang="en-US" dirty="0"/>
              <a:t>Residents</a:t>
            </a:r>
          </a:p>
          <a:p>
            <a:pPr lvl="1"/>
            <a:r>
              <a:rPr lang="en-US" dirty="0"/>
              <a:t>Universities</a:t>
            </a:r>
          </a:p>
          <a:p>
            <a:pPr lvl="1"/>
            <a:r>
              <a:rPr lang="en-US" dirty="0"/>
              <a:t>Offices</a:t>
            </a:r>
          </a:p>
          <a:p>
            <a:pPr lvl="1"/>
            <a:r>
              <a:rPr lang="en-US" dirty="0"/>
              <a:t>Shopping Malls</a:t>
            </a:r>
          </a:p>
          <a:p>
            <a:r>
              <a:rPr lang="en-US" dirty="0"/>
              <a:t>Try to avoid the concurrences of other food trucks from other competitors</a:t>
            </a:r>
          </a:p>
        </p:txBody>
      </p:sp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976"/>
          </a:xfrm>
        </p:spPr>
        <p:txBody>
          <a:bodyPr>
            <a:normAutofit/>
          </a:bodyPr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9848" y="1614196"/>
            <a:ext cx="10058400" cy="4558004"/>
          </a:xfrm>
        </p:spPr>
        <p:txBody>
          <a:bodyPr>
            <a:normAutofit/>
          </a:bodyPr>
          <a:lstStyle/>
          <a:p>
            <a:r>
              <a:rPr lang="en-US" dirty="0"/>
              <a:t>Sources:</a:t>
            </a:r>
          </a:p>
          <a:p>
            <a:pPr lvl="1"/>
            <a:r>
              <a:rPr lang="en-US" dirty="0"/>
              <a:t>Foursquare data to find popular venues </a:t>
            </a:r>
          </a:p>
          <a:p>
            <a:pPr lvl="1"/>
            <a:r>
              <a:rPr lang="en-US" dirty="0">
                <a:hlinkClick r:id="rId3"/>
              </a:rPr>
              <a:t>https://data.cityoforlando.net/Government-General/Neighborhoods/dpx3-qjrc</a:t>
            </a:r>
            <a:endParaRPr lang="en-US" dirty="0"/>
          </a:p>
          <a:p>
            <a:r>
              <a:rPr lang="en-US" dirty="0"/>
              <a:t>How will the data be used to answer the business needs?</a:t>
            </a:r>
          </a:p>
          <a:p>
            <a:pPr lvl="1"/>
            <a:r>
              <a:rPr lang="en-US" dirty="0"/>
              <a:t>The data mentioned above will be used to explore and target locations across different venues present in the neighborhoods. </a:t>
            </a:r>
          </a:p>
          <a:p>
            <a:pPr lvl="2"/>
            <a:r>
              <a:rPr lang="en-US" dirty="0"/>
              <a:t>1. Use Foursquare and </a:t>
            </a:r>
            <a:r>
              <a:rPr lang="en-US" dirty="0" err="1"/>
              <a:t>geopy</a:t>
            </a:r>
            <a:r>
              <a:rPr lang="en-US" dirty="0"/>
              <a:t> data to map top venues for the super neighborhoods of Orlando and cluster them in groups</a:t>
            </a:r>
          </a:p>
          <a:p>
            <a:pPr lvl="2"/>
            <a:r>
              <a:rPr lang="en-US" dirty="0"/>
              <a:t>2. City-Data to get the neighborhoods information</a:t>
            </a:r>
          </a:p>
          <a:p>
            <a:pPr lvl="2"/>
            <a:r>
              <a:rPr lang="en-US" dirty="0"/>
              <a:t>3. Additional data will be added from open data sources if available in the future if the data is insufficient</a:t>
            </a:r>
          </a:p>
          <a:p>
            <a:r>
              <a:rPr lang="en-US" dirty="0"/>
              <a:t>Cleaned data consists of ** neighborhoods along with their latitude and longitude</a:t>
            </a:r>
          </a:p>
        </p:txBody>
      </p:sp>
    </p:spTree>
    <p:extLst>
      <p:ext uri="{BB962C8B-B14F-4D97-AF65-F5344CB8AC3E}">
        <p14:creationId xmlns:p14="http://schemas.microsoft.com/office/powerpoint/2010/main" val="364263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7F38262-46ED-4E82-BBAA-58DF726BE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10" y="220091"/>
            <a:ext cx="11802138" cy="64178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143A8-F085-4910-9918-8A2D1DD0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0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976"/>
          </a:xfrm>
        </p:spPr>
        <p:txBody>
          <a:bodyPr>
            <a:normAutofit/>
          </a:bodyPr>
          <a:lstStyle/>
          <a:p>
            <a:r>
              <a:rPr lang="en-US" dirty="0" err="1"/>
              <a:t>MEthodology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9848" y="1614196"/>
            <a:ext cx="10058400" cy="4558004"/>
          </a:xfrm>
        </p:spPr>
        <p:txBody>
          <a:bodyPr>
            <a:normAutofit/>
          </a:bodyPr>
          <a:lstStyle/>
          <a:p>
            <a:r>
              <a:rPr lang="en-US" dirty="0"/>
              <a:t>Map venue categories Sushi Restaurants, Residential Areas, Universities, Offices, and Shopping Malls</a:t>
            </a:r>
          </a:p>
          <a:p>
            <a:r>
              <a:rPr lang="en-US" dirty="0"/>
              <a:t>Assign each venue category weights and calculate a weighted score by creating a matrix</a:t>
            </a:r>
          </a:p>
          <a:p>
            <a:r>
              <a:rPr lang="en-US" dirty="0"/>
              <a:t>Sort it by descending having the highest score at the top</a:t>
            </a:r>
          </a:p>
        </p:txBody>
      </p:sp>
    </p:spTree>
    <p:extLst>
      <p:ext uri="{BB962C8B-B14F-4D97-AF65-F5344CB8AC3E}">
        <p14:creationId xmlns:p14="http://schemas.microsoft.com/office/powerpoint/2010/main" val="217711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976"/>
          </a:xfrm>
        </p:spPr>
        <p:txBody>
          <a:bodyPr>
            <a:normAutofit fontScale="90000"/>
          </a:bodyPr>
          <a:lstStyle/>
          <a:p>
            <a:r>
              <a:rPr lang="en-US" dirty="0"/>
              <a:t>SUSHI RESTAURANT per each neighborhood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069848" y="1614196"/>
            <a:ext cx="2975378" cy="1919579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dirty="0"/>
              <a:t>Visually representation that the count of sushi restaurants are high in the following neighborhoods,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South </a:t>
            </a:r>
            <a:r>
              <a:rPr lang="en-US" dirty="0" err="1"/>
              <a:t>Eola</a:t>
            </a:r>
            <a:endParaRPr lang="en-US" dirty="0"/>
          </a:p>
          <a:p>
            <a:pPr lvl="1" algn="just">
              <a:lnSpc>
                <a:spcPct val="120000"/>
              </a:lnSpc>
            </a:pPr>
            <a:r>
              <a:rPr lang="en-US" dirty="0" err="1"/>
              <a:t>Krikman</a:t>
            </a:r>
            <a:r>
              <a:rPr lang="en-US" dirty="0"/>
              <a:t> North</a:t>
            </a:r>
          </a:p>
          <a:p>
            <a:pPr lvl="1" algn="just">
              <a:lnSpc>
                <a:spcPct val="120000"/>
              </a:lnSpc>
            </a:pPr>
            <a:r>
              <a:rPr lang="en-US" dirty="0"/>
              <a:t>Lake Formosa</a:t>
            </a:r>
          </a:p>
        </p:txBody>
      </p:sp>
      <p:pic>
        <p:nvPicPr>
          <p:cNvPr id="7" name="Picture 6" descr="A picture containing fence&#10;&#10;Description automatically generated">
            <a:extLst>
              <a:ext uri="{FF2B5EF4-FFF2-40B4-BE49-F238E27FC236}">
                <a16:creationId xmlns:a16="http://schemas.microsoft.com/office/drawing/2014/main" id="{6A2636E9-0A96-40C0-97E4-5C9EB6D7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26" y="1614196"/>
            <a:ext cx="7634909" cy="39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46834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Venue categories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69848" y="1200733"/>
            <a:ext cx="3819525" cy="227266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965823" y="1200732"/>
            <a:ext cx="3819526" cy="227266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069847" y="3763126"/>
            <a:ext cx="3819525" cy="229196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6965823" y="3716391"/>
            <a:ext cx="3819526" cy="22919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4697" y="3470170"/>
            <a:ext cx="394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 of Universities in the Houston Neighborhoods plotted in green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0673" y="3473398"/>
            <a:ext cx="3949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 of Universities in the Houston Neighborhoods plotted in 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7" y="6100490"/>
            <a:ext cx="3949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 of Offices in the Houston Neighborhoods plotted in blue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65823" y="6061551"/>
            <a:ext cx="3819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 of Shopping Malls in the Houston Neighborhoods plotted in yellow</a:t>
            </a:r>
          </a:p>
        </p:txBody>
      </p:sp>
    </p:spTree>
    <p:extLst>
      <p:ext uri="{BB962C8B-B14F-4D97-AF65-F5344CB8AC3E}">
        <p14:creationId xmlns:p14="http://schemas.microsoft.com/office/powerpoint/2010/main" val="276142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648" y="616458"/>
            <a:ext cx="10058400" cy="25934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From previous slide we get a visualization of count of venues which are closer to the downtown are the high comparatively to the outskirts of the downtown which is an expected result.</a:t>
            </a:r>
          </a:p>
          <a:p>
            <a:r>
              <a:rPr lang="en-US" dirty="0"/>
              <a:t>Weights are assigned to each venue category, Sushi Restaurant being in negative since we need to avoid the concurrences of other </a:t>
            </a:r>
            <a:r>
              <a:rPr lang="en-US" dirty="0" err="1"/>
              <a:t>restauants</a:t>
            </a:r>
            <a:r>
              <a:rPr lang="en-US" dirty="0"/>
              <a:t>, positive values for the other categories since they are the target audience.  Offices have high weights than the other categories since they would be the prime target for this business.</a:t>
            </a:r>
          </a:p>
          <a:p>
            <a:endParaRPr lang="en-US" dirty="0"/>
          </a:p>
          <a:p>
            <a:r>
              <a:rPr lang="en-US" dirty="0"/>
              <a:t>Performing calculation using the formula below,</a:t>
            </a:r>
          </a:p>
          <a:p>
            <a:pPr marL="0" indent="0">
              <a:buNone/>
            </a:pPr>
            <a:r>
              <a:rPr lang="en-US" b="1" dirty="0"/>
              <a:t>		x = (y * </a:t>
            </a:r>
            <a:r>
              <a:rPr lang="en-US" b="1" dirty="0" err="1"/>
              <a:t>i</a:t>
            </a:r>
            <a:r>
              <a:rPr lang="en-US" b="1" dirty="0"/>
              <a:t>) + (y1 * i1) +  ........... + (n * m)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we calculate the weighted score for each neighborhood by creating a weighted matrix as shown below.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C6857-429D-46A5-94F6-FFF1E476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28" y="3335747"/>
            <a:ext cx="729996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5839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43025"/>
            <a:ext cx="3073527" cy="4829175"/>
          </a:xfrm>
        </p:spPr>
        <p:txBody>
          <a:bodyPr>
            <a:normAutofit/>
          </a:bodyPr>
          <a:lstStyle/>
          <a:p>
            <a:r>
              <a:rPr lang="en-US" dirty="0"/>
              <a:t>After the analysis and calculations we can observe the top three neighborhoods in Orlando to start are food truck are,</a:t>
            </a:r>
          </a:p>
          <a:p>
            <a:pPr lvl="1"/>
            <a:r>
              <a:rPr lang="en-US" dirty="0"/>
              <a:t>Memorial</a:t>
            </a:r>
          </a:p>
          <a:p>
            <a:pPr lvl="1"/>
            <a:r>
              <a:rPr lang="en-US" dirty="0"/>
              <a:t>Third Ward</a:t>
            </a:r>
          </a:p>
          <a:p>
            <a:pPr lvl="1"/>
            <a:r>
              <a:rPr lang="en-US" dirty="0"/>
              <a:t>Medical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6300" y="1506728"/>
            <a:ext cx="6858000" cy="3314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2712" y="4855495"/>
            <a:ext cx="5089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 of Top three neighborhoods in the Orlando encircled within the green circle</a:t>
            </a:r>
          </a:p>
        </p:txBody>
      </p:sp>
    </p:spTree>
    <p:extLst>
      <p:ext uri="{BB962C8B-B14F-4D97-AF65-F5344CB8AC3E}">
        <p14:creationId xmlns:p14="http://schemas.microsoft.com/office/powerpoint/2010/main" val="85661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2156A-E168-448F-9903-2D2450C185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FE37E5-361E-44A8-9195-3950757C1D52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71af3243-3dd4-4a8d-8c0d-dd76da1f02a5"/>
    <ds:schemaRef ds:uri="http://schemas.microsoft.com/office/infopath/2007/PartnerControl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97099A4-1E65-4BB3-9461-5372343E49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Widescreen</PresentationFormat>
  <Paragraphs>75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problem</vt:lpstr>
      <vt:lpstr>Data acquisition and cleaning</vt:lpstr>
      <vt:lpstr>PowerPoint Presentation</vt:lpstr>
      <vt:lpstr>MEthodology</vt:lpstr>
      <vt:lpstr>SUSHI RESTAURANT per each neighborhood</vt:lpstr>
      <vt:lpstr>Plotting Venue categories 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2020-07-17T20:43:08Z</dcterms:created>
  <dcterms:modified xsi:type="dcterms:W3CDTF">2020-07-17T22:40:42Z</dcterms:modified>
</cp:coreProperties>
</file>